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320" r:id="rId4"/>
    <p:sldId id="318" r:id="rId5"/>
    <p:sldId id="321" r:id="rId6"/>
    <p:sldId id="322" r:id="rId7"/>
    <p:sldId id="314" r:id="rId8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9.2.2020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3789040"/>
            <a:ext cx="4271963" cy="72008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OPERAČNÝ PROGRAM </a:t>
            </a:r>
            <a:b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ĽUDSKÉ ZDROJE</a:t>
            </a:r>
            <a:endParaRPr lang="sk-SK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39752" y="4797152"/>
            <a:ext cx="6345907" cy="1152128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Revízia OP ĽZ – podpora budovania základných škôl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8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INFO dni</a:t>
            </a:r>
            <a:endParaRPr lang="sk-SK" sz="1800" b="1" dirty="0" smtClean="0">
              <a:solidFill>
                <a:schemeClr val="accent6">
                  <a:lumMod val="75000"/>
                </a:schemeClr>
              </a:solidFill>
              <a:latin typeface="Arial" charset="0"/>
              <a:cs typeface="WenQuanYi Zen He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0"/>
            <a:ext cx="8291264" cy="5929313"/>
          </a:xfrm>
        </p:spPr>
        <p:txBody>
          <a:bodyPr/>
          <a:lstStyle/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20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   </a:t>
            </a:r>
            <a:r>
              <a:rPr lang="sk-SK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Operačný program Ľudské zdroje, verzia 5.0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</a:t>
            </a:r>
            <a:r>
              <a:rPr lang="sk-SK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 </a:t>
            </a:r>
            <a:r>
              <a:rPr lang="sk-SK" sz="24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zmysle </a:t>
            </a:r>
            <a:r>
              <a:rPr lang="sk-SK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Revízie </a:t>
            </a:r>
            <a:r>
              <a:rPr lang="sk-SK" sz="24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schválenej </a:t>
            </a:r>
            <a:r>
              <a:rPr lang="sk-SK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vykonávacím rozhodnutím Európskej Komisie zo dňa 20.12.2019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  <a:endParaRPr lang="sk-SK" sz="2000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400" u="sng" dirty="0" smtClean="0"/>
              <a:t>Hlavné úpravy/doplnenia v OP ĽZ v zmysle revízie:</a:t>
            </a:r>
          </a:p>
          <a:p>
            <a:r>
              <a:rPr lang="sk-SK" sz="2400" dirty="0" smtClean="0"/>
              <a:t>možnosť podpory programov rannej starostlivosti pre deti vo veku 0-3 roky</a:t>
            </a:r>
          </a:p>
          <a:p>
            <a:r>
              <a:rPr lang="sk-SK" sz="2400" dirty="0" smtClean="0"/>
              <a:t>podpora investícií </a:t>
            </a:r>
            <a:r>
              <a:rPr lang="sk-SK" sz="2400" dirty="0"/>
              <a:t>do zlepšenia prístupu k pitnej vode </a:t>
            </a:r>
            <a:r>
              <a:rPr lang="sk-SK" sz="2400" dirty="0" smtClean="0"/>
              <a:t>aj </a:t>
            </a:r>
            <a:r>
              <a:rPr lang="sk-SK" sz="2400" dirty="0"/>
              <a:t>v častiach obcí, ktoré obýva </a:t>
            </a:r>
            <a:r>
              <a:rPr lang="sk-SK" sz="2400" dirty="0" smtClean="0"/>
              <a:t>majorita</a:t>
            </a:r>
          </a:p>
          <a:p>
            <a:r>
              <a:rPr lang="sk-SK" sz="2400" b="1" dirty="0"/>
              <a:t>p</a:t>
            </a:r>
            <a:r>
              <a:rPr lang="sk-SK" sz="2400" b="1" dirty="0" smtClean="0"/>
              <a:t>odpora budovania kapacít základných škôl</a:t>
            </a:r>
          </a:p>
          <a:p>
            <a:r>
              <a:rPr lang="sk-SK" sz="2400" dirty="0" smtClean="0"/>
              <a:t>presun </a:t>
            </a:r>
            <a:r>
              <a:rPr lang="sk-SK" sz="2400" dirty="0"/>
              <a:t>výkonnostnej rezervy z PO 6 (ERDF) do PO 5 (ESF)</a:t>
            </a:r>
          </a:p>
          <a:p>
            <a:endParaRPr lang="sk-SK" sz="2400" dirty="0" smtClean="0"/>
          </a:p>
          <a:p>
            <a:endParaRPr lang="sk-SK" sz="2000" dirty="0" smtClean="0"/>
          </a:p>
          <a:p>
            <a:pPr marL="0" indent="0">
              <a:buNone/>
            </a:pPr>
            <a:r>
              <a:rPr lang="sk-SK" sz="2000" dirty="0"/>
              <a:t>	</a:t>
            </a:r>
          </a:p>
          <a:p>
            <a:pPr marL="0" indent="0" algn="just">
              <a:buNone/>
            </a:pPr>
            <a:r>
              <a:rPr lang="sk-SK" sz="2000" dirty="0" smtClean="0"/>
              <a:t>                                      </a:t>
            </a: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51520" y="620688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Podpora </a:t>
            </a:r>
            <a:r>
              <a:rPr lang="sk-SK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budovania kapacít základných </a:t>
            </a:r>
            <a:r>
              <a:rPr lang="sk-SK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škôl</a:t>
            </a:r>
          </a:p>
          <a:p>
            <a:pPr marL="425196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20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2400" dirty="0"/>
              <a:t>k</a:t>
            </a:r>
            <a:r>
              <a:rPr lang="sk-SK" sz="2400" dirty="0" smtClean="0"/>
              <a:t>apacity ZŠ </a:t>
            </a:r>
            <a:r>
              <a:rPr lang="sk-SK" sz="2400" dirty="0" smtClean="0"/>
              <a:t>sú v niektorých lokalitách </a:t>
            </a:r>
            <a:r>
              <a:rPr lang="sk-SK" sz="2400" b="1" dirty="0" smtClean="0"/>
              <a:t>poddimenzované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2400" dirty="0"/>
              <a:t>v roku 2027 </a:t>
            </a:r>
            <a:r>
              <a:rPr lang="sk-SK" sz="2400" b="1" dirty="0"/>
              <a:t>hrozí dvojzmenná prevádzka </a:t>
            </a:r>
            <a:r>
              <a:rPr lang="sk-SK" sz="2400" dirty="0"/>
              <a:t>približne </a:t>
            </a:r>
            <a:r>
              <a:rPr lang="sk-SK" sz="2400" dirty="0" smtClean="0"/>
              <a:t>v 4000 triedach so 68</a:t>
            </a:r>
            <a:r>
              <a:rPr lang="sk-SK" sz="2400" dirty="0"/>
              <a:t> 500 </a:t>
            </a:r>
            <a:r>
              <a:rPr lang="sk-SK" sz="2400" dirty="0" smtClean="0"/>
              <a:t>žiakmi </a:t>
            </a:r>
            <a:r>
              <a:rPr lang="sk-SK" sz="2400" dirty="0"/>
              <a:t>hlavne zo sociálne znevýhodneného </a:t>
            </a:r>
            <a:r>
              <a:rPr lang="sk-SK" sz="2400" dirty="0" smtClean="0"/>
              <a:t>prostredia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2400" dirty="0" smtClean="0"/>
              <a:t>rozšírenie ZŠ </a:t>
            </a:r>
            <a:r>
              <a:rPr lang="sk-SK" sz="2400" dirty="0"/>
              <a:t>o </a:t>
            </a:r>
            <a:r>
              <a:rPr lang="sk-SK" sz="2400" b="1" dirty="0"/>
              <a:t>nové </a:t>
            </a:r>
            <a:r>
              <a:rPr lang="sk-SK" sz="2400" b="1" dirty="0" smtClean="0"/>
              <a:t>triedy a súvisiace priestory </a:t>
            </a:r>
            <a:r>
              <a:rPr lang="sk-SK" sz="2400" dirty="0" smtClean="0"/>
              <a:t>- </a:t>
            </a:r>
            <a:r>
              <a:rPr lang="sk-SK" sz="2400" dirty="0"/>
              <a:t>odborné učebne a laboratóriá, školské knižnice, jedálne, telocvične a tiež poskytnutie súvisiaceho materiálneho vybavenia je </a:t>
            </a:r>
            <a:r>
              <a:rPr lang="sk-SK" sz="2400" dirty="0" smtClean="0"/>
              <a:t>nevyhnutnosťou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2400" b="1" dirty="0" smtClean="0"/>
              <a:t>výstavba </a:t>
            </a:r>
            <a:r>
              <a:rPr lang="sk-SK" sz="2400" b="1" dirty="0"/>
              <a:t>nových </a:t>
            </a:r>
            <a:r>
              <a:rPr lang="sk-SK" sz="2400" b="1" dirty="0" smtClean="0"/>
              <a:t>budov </a:t>
            </a:r>
            <a:r>
              <a:rPr lang="sk-SK" sz="2400" dirty="0" smtClean="0"/>
              <a:t>le</a:t>
            </a:r>
            <a:r>
              <a:rPr lang="sk-SK" sz="2400" dirty="0" smtClean="0"/>
              <a:t>n v prípade </a:t>
            </a:r>
            <a:r>
              <a:rPr lang="sk-SK" sz="2400" dirty="0" smtClean="0"/>
              <a:t>existujúcich </a:t>
            </a:r>
            <a:r>
              <a:rPr lang="sk-SK" sz="2400" dirty="0" smtClean="0"/>
              <a:t>ZŠ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2400" dirty="0" smtClean="0"/>
              <a:t>uvedené </a:t>
            </a:r>
            <a:r>
              <a:rPr lang="sk-SK" sz="2400" b="1" dirty="0"/>
              <a:t>investície</a:t>
            </a:r>
            <a:r>
              <a:rPr lang="sk-SK" sz="2400" dirty="0"/>
              <a:t> </a:t>
            </a:r>
            <a:r>
              <a:rPr lang="sk-SK" sz="2400" b="1" dirty="0"/>
              <a:t>nemôžu</a:t>
            </a:r>
            <a:r>
              <a:rPr lang="sk-SK" sz="2400" dirty="0"/>
              <a:t> za žiadnych okolností </a:t>
            </a:r>
            <a:r>
              <a:rPr lang="sk-SK" sz="2400" b="1" dirty="0"/>
              <a:t>spôsobiť segregáciu </a:t>
            </a:r>
            <a:r>
              <a:rPr lang="sk-SK" sz="2400" dirty="0"/>
              <a:t>rómskych </a:t>
            </a:r>
            <a:r>
              <a:rPr lang="sk-SK" sz="2400" dirty="0" smtClean="0"/>
              <a:t>žiakov</a:t>
            </a:r>
            <a:endParaRPr lang="sk-SK" sz="1600" b="1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261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728192"/>
          </a:xfrm>
        </p:spPr>
        <p:txBody>
          <a:bodyPr/>
          <a:lstStyle/>
          <a:p>
            <a:pPr algn="just"/>
            <a:r>
              <a:rPr lang="pl-PL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Investície </a:t>
            </a:r>
            <a:r>
              <a:rPr lang="pl-PL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nemôžu za žiadnych okolností spôsobiť segregáciu rómskych žiakov a mali by prispieť k ich desegregácii aplikovaním nasledovných princípov: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-252536" y="1196752"/>
            <a:ext cx="8939336" cy="5472608"/>
          </a:xfrm>
        </p:spPr>
        <p:txBody>
          <a:bodyPr/>
          <a:lstStyle/>
          <a:p>
            <a:pPr marL="914400" lvl="1" indent="-457200" algn="just">
              <a:buFont typeface="+mj-lt"/>
              <a:buAutoNum type="arabicPeriod"/>
            </a:pPr>
            <a:r>
              <a:rPr lang="sk-SK" sz="2000" b="1" dirty="0" smtClean="0"/>
              <a:t>investície </a:t>
            </a:r>
            <a:r>
              <a:rPr lang="sk-SK" sz="2000" b="1" dirty="0"/>
              <a:t>do existujúcich škôl s viac ako 30% žiakov z MRK sú povolené iba v rámci 1. stupňa ZŠ (ročníky 1 až 4).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musia </a:t>
            </a:r>
            <a:r>
              <a:rPr lang="sk-SK" sz="2000" dirty="0"/>
              <a:t>byť sprevádzané </a:t>
            </a:r>
            <a:r>
              <a:rPr lang="sk-SK" sz="2000" b="1" dirty="0"/>
              <a:t>aktívnymi </a:t>
            </a:r>
            <a:r>
              <a:rPr lang="sk-SK" sz="2000" b="1" dirty="0" err="1"/>
              <a:t>desegregačnými</a:t>
            </a:r>
            <a:r>
              <a:rPr lang="sk-SK" sz="2000" b="1" dirty="0"/>
              <a:t> opatreniami </a:t>
            </a:r>
            <a:r>
              <a:rPr lang="sk-SK" sz="2000" dirty="0"/>
              <a:t>s cieľom zníženia koncentrácie rómskych žiakov v týchto školách a ich vyváženejším a rovnomernejším zastúpením a rozdelením do iných škôl napr. poskytnutím autobusovej dopravy pre  rómskych žiakov z danej </a:t>
            </a:r>
            <a:r>
              <a:rPr lang="sk-SK" sz="2000" dirty="0" smtClean="0"/>
              <a:t>školy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musia </a:t>
            </a:r>
            <a:r>
              <a:rPr lang="sk-SK" sz="2000" dirty="0"/>
              <a:t>byť </a:t>
            </a:r>
            <a:r>
              <a:rPr lang="sk-SK" sz="2000" dirty="0" smtClean="0"/>
              <a:t>sprevádzané </a:t>
            </a:r>
            <a:r>
              <a:rPr lang="sk-SK" sz="2000" b="1" dirty="0" smtClean="0"/>
              <a:t>silnejšími </a:t>
            </a:r>
            <a:r>
              <a:rPr lang="sk-SK" sz="2000" b="1" dirty="0"/>
              <a:t>mäkkými opatreniami</a:t>
            </a:r>
            <a:r>
              <a:rPr lang="sk-SK" sz="2000" dirty="0"/>
              <a:t>, ktoré budú viesť k lepšej kvalite poskytovaných služieb, a to ako v škole, ktoré odovzdáva ako aj prijíma rómskych </a:t>
            </a:r>
            <a:r>
              <a:rPr lang="sk-SK" sz="2000" dirty="0" smtClean="0"/>
              <a:t>žiakov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zapojené </a:t>
            </a:r>
            <a:r>
              <a:rPr lang="sk-SK" sz="2000" dirty="0"/>
              <a:t>obce a školy by mali podpísať so susediacimi obcami </a:t>
            </a:r>
            <a:r>
              <a:rPr lang="sk-SK" sz="2000" b="1" dirty="0"/>
              <a:t>dohodu</a:t>
            </a:r>
            <a:r>
              <a:rPr lang="sk-SK" sz="2000" dirty="0"/>
              <a:t> špecifikujúcu spôsob zabezpečenia mobility žiakov, kapacít a </a:t>
            </a:r>
            <a:r>
              <a:rPr lang="sk-SK" sz="2000" dirty="0" smtClean="0"/>
              <a:t>pod.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b="1" dirty="0" smtClean="0"/>
              <a:t>školy </a:t>
            </a:r>
            <a:r>
              <a:rPr lang="sk-SK" sz="2000" b="1" dirty="0"/>
              <a:t>prijímajúce rómskych žiakov zo susedných obcí/lokalít môžu investovať </a:t>
            </a:r>
            <a:r>
              <a:rPr lang="sk-SK" sz="2000" dirty="0"/>
              <a:t>do služieb a vybavenia, ktoré bude slúžiť všetkým žiakom v školách, ako napr. PC učebňa, knižnica, kuchyňa/jedáleň, telocvičňa a pod. </a:t>
            </a:r>
            <a:endParaRPr lang="sk-SK" sz="20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v</a:t>
            </a:r>
            <a:r>
              <a:rPr lang="sk-SK" sz="2000" dirty="0"/>
              <a:t> prípade lokalít s viac ako jednou základnou školou, </a:t>
            </a:r>
            <a:r>
              <a:rPr lang="sk-SK" sz="2000" b="1" dirty="0"/>
              <a:t>rozšírenie kapacity školy s vyšším stupňom segregácie nie je </a:t>
            </a:r>
            <a:r>
              <a:rPr lang="sk-SK" sz="2000" b="1" dirty="0" smtClean="0"/>
              <a:t>povolené</a:t>
            </a:r>
            <a:endParaRPr lang="sk-SK" sz="2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9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pPr algn="l"/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Uvedené investície nemôžu za žiadnych okolností spôsobiť segregáciu rómskych žiakov a mali by prispieť k ich </a:t>
            </a:r>
            <a:r>
              <a:rPr lang="sk-SK" sz="20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desegregácii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aplikovaním nasledovných princípov: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pPr marL="0" lvl="0" indent="0">
              <a:buNone/>
            </a:pPr>
            <a:r>
              <a:rPr lang="sk-SK" sz="2000" b="1" dirty="0" smtClean="0"/>
              <a:t>2. </a:t>
            </a:r>
            <a:r>
              <a:rPr lang="x-none" sz="2000" b="1" dirty="0"/>
              <a:t>Investície do existujúcich škôl s menej ako alebo rovnajúc sa 30% žiakov z MRK </a:t>
            </a:r>
            <a:r>
              <a:rPr lang="x-none" sz="2000" dirty="0"/>
              <a:t>by mali byť sprevádzané </a:t>
            </a:r>
            <a:endParaRPr lang="sk-SK" sz="2000" dirty="0" smtClean="0"/>
          </a:p>
          <a:p>
            <a:pPr algn="just"/>
            <a:r>
              <a:rPr lang="x-none" sz="2000" dirty="0" smtClean="0"/>
              <a:t>aktívnymi </a:t>
            </a:r>
            <a:r>
              <a:rPr lang="x-none" sz="2000" b="1" dirty="0"/>
              <a:t>desegregačnými opatreniami </a:t>
            </a:r>
            <a:r>
              <a:rPr lang="x-none" sz="2000" dirty="0"/>
              <a:t>s cieľom zníženia koncentráciou rómskych žiakov v týchto školách a ich vyváženejším a rovnomernejším zastúpením a rozdelením do iných </a:t>
            </a:r>
            <a:r>
              <a:rPr lang="x-none" sz="2000" dirty="0" smtClean="0"/>
              <a:t>škôl</a:t>
            </a:r>
            <a:endParaRPr lang="sk-SK" sz="2000" dirty="0" smtClean="0"/>
          </a:p>
          <a:p>
            <a:pPr algn="just"/>
            <a:r>
              <a:rPr lang="sk-SK" sz="2000" dirty="0"/>
              <a:t>z</a:t>
            </a:r>
            <a:r>
              <a:rPr lang="x-none" sz="2000" dirty="0" smtClean="0"/>
              <a:t>apojené </a:t>
            </a:r>
            <a:r>
              <a:rPr lang="x-none" sz="2000" dirty="0"/>
              <a:t>obce a školy by mali podpísať </a:t>
            </a:r>
            <a:r>
              <a:rPr lang="x-none" sz="2000" b="1" dirty="0"/>
              <a:t>dohodu</a:t>
            </a:r>
            <a:r>
              <a:rPr lang="x-none" sz="2000" dirty="0"/>
              <a:t> špecifikujúcu spôsob zabezpečenia mobility žiakov, kapacít a pod. </a:t>
            </a:r>
            <a:endParaRPr lang="sk-SK" sz="2000" dirty="0" smtClean="0"/>
          </a:p>
          <a:p>
            <a:pPr algn="just"/>
            <a:r>
              <a:rPr lang="sk-SK" sz="2000" b="1" dirty="0"/>
              <a:t>š</a:t>
            </a:r>
            <a:r>
              <a:rPr lang="x-none" sz="2000" b="1" dirty="0" smtClean="0"/>
              <a:t>koly </a:t>
            </a:r>
            <a:r>
              <a:rPr lang="x-none" sz="2000" b="1" dirty="0"/>
              <a:t>prijímajúce žiakov z MRK zo susedných obcí môžu investovať </a:t>
            </a:r>
            <a:r>
              <a:rPr lang="x-none" sz="2000" dirty="0"/>
              <a:t>do služieb a vybavenia, ktoré slúži všetkým žiakom školy akými sú napr. počítačová učebňa, knižnica, kuchyňa/jedáleň, telocvičňa a </a:t>
            </a:r>
            <a:r>
              <a:rPr lang="x-none" sz="2000" dirty="0" smtClean="0"/>
              <a:t>ďalšie</a:t>
            </a:r>
            <a:endParaRPr lang="sk-SK" sz="2000" dirty="0"/>
          </a:p>
          <a:p>
            <a:pPr algn="just">
              <a:spcBef>
                <a:spcPct val="0"/>
              </a:spcBef>
            </a:pPr>
            <a:endParaRPr lang="sk-SK" sz="20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sk-SK" sz="2000" b="1" dirty="0"/>
              <a:t>Všetky investície v rámci </a:t>
            </a:r>
            <a:r>
              <a:rPr lang="sk-SK" sz="2000" b="1" dirty="0" smtClean="0"/>
              <a:t>projektov </a:t>
            </a:r>
            <a:r>
              <a:rPr lang="sk-SK" sz="2000" b="1" dirty="0"/>
              <a:t>musia byť sprevádzané mäkkými opatreniami </a:t>
            </a:r>
            <a:r>
              <a:rPr lang="sk-SK" sz="2000" b="1" dirty="0" smtClean="0"/>
              <a:t>s</a:t>
            </a:r>
            <a:r>
              <a:rPr lang="sk-SK" sz="2000" b="1" dirty="0"/>
              <a:t> cieľom zlepšiť kvalitu, prístup rómskych žiakov k vzdelávaniu  a </a:t>
            </a:r>
            <a:r>
              <a:rPr lang="sk-SK" sz="2000" b="1" dirty="0" err="1"/>
              <a:t>inkluzívnosť</a:t>
            </a:r>
            <a:r>
              <a:rPr lang="sk-SK" sz="2000" b="1" dirty="0"/>
              <a:t> vzdelávania </a:t>
            </a:r>
            <a:r>
              <a:rPr lang="sk-SK" sz="2000" b="1" dirty="0" smtClean="0"/>
              <a:t>napr. pomocou asistentov učiteľa, </a:t>
            </a:r>
            <a:r>
              <a:rPr lang="sk-SK" sz="2000" b="1" dirty="0" err="1" smtClean="0"/>
              <a:t>inkluzívnych</a:t>
            </a:r>
            <a:r>
              <a:rPr lang="sk-SK" sz="2000" b="1" dirty="0" smtClean="0"/>
              <a:t> tímov a pod.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23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Arial" pitchFamily="34" charset="0"/>
              </a:rPr>
              <a:t>Výzva </a:t>
            </a: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Arial" pitchFamily="34" charset="0"/>
              </a:rPr>
              <a:t>na podporu budovania kapacít základných škôl</a:t>
            </a:r>
            <a:endParaRPr lang="sk-SK" sz="2800" b="1" dirty="0">
              <a:solidFill>
                <a:schemeClr val="accent6">
                  <a:lumMod val="75000"/>
                </a:schemeClr>
              </a:solidFill>
              <a:latin typeface="+mj-lt"/>
              <a:cs typeface="WenQuanYi Zen Hei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Plánovaná 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alokácia:      </a:t>
            </a: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          </a:t>
            </a:r>
            <a:r>
              <a:rPr lang="sk-SK" sz="1800" b="1" dirty="0" smtClean="0">
                <a:ea typeface="Verdana" panose="020B0604030504040204" pitchFamily="34" charset="0"/>
                <a:cs typeface="Arial" pitchFamily="34" charset="0"/>
              </a:rPr>
              <a:t>10 </a:t>
            </a:r>
            <a:r>
              <a:rPr lang="sk-SK" sz="1800" b="1" dirty="0">
                <a:ea typeface="Verdana" panose="020B0604030504040204" pitchFamily="34" charset="0"/>
                <a:cs typeface="Arial" pitchFamily="34" charset="0"/>
              </a:rPr>
              <a:t>mil. EUR </a:t>
            </a:r>
            <a:r>
              <a:rPr lang="sk-SK" sz="1800" dirty="0">
                <a:ea typeface="Verdana" panose="020B0604030504040204" pitchFamily="34" charset="0"/>
                <a:cs typeface="Arial" pitchFamily="34" charset="0"/>
              </a:rPr>
              <a:t>(EÚ zdroje) – osobitná </a:t>
            </a:r>
            <a:r>
              <a:rPr lang="sk-SK" sz="1800" dirty="0" smtClean="0">
                <a:ea typeface="Verdana" panose="020B0604030504040204" pitchFamily="34" charset="0"/>
                <a:cs typeface="Arial" pitchFamily="34" charset="0"/>
              </a:rPr>
              <a:t>alokácia (max. 30%) 			 pre ZŠ s viac ako 30% detí z MRK</a:t>
            </a:r>
            <a:endParaRPr lang="sk-SK" sz="1800" dirty="0"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Plán vyhlásenia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: </a:t>
            </a: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                      </a:t>
            </a:r>
            <a:r>
              <a:rPr lang="sk-SK" sz="1800" b="1" dirty="0" smtClean="0">
                <a:ea typeface="Verdana" panose="020B0604030504040204" pitchFamily="34" charset="0"/>
                <a:cs typeface="Arial" pitchFamily="34" charset="0"/>
              </a:rPr>
              <a:t>04/2020</a:t>
            </a: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Plánovaná uzávierka 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1. kola:</a:t>
            </a:r>
            <a:r>
              <a:rPr lang="sk-SK" sz="1800" dirty="0">
                <a:ea typeface="Verdana" panose="020B0604030504040204" pitchFamily="34" charset="0"/>
                <a:cs typeface="Arial" pitchFamily="34" charset="0"/>
              </a:rPr>
              <a:t> </a:t>
            </a:r>
            <a:r>
              <a:rPr lang="sk-SK" sz="1800" dirty="0" smtClean="0">
                <a:ea typeface="Verdana" panose="020B0604030504040204" pitchFamily="34" charset="0"/>
                <a:cs typeface="Arial" pitchFamily="34" charset="0"/>
              </a:rPr>
              <a:t> </a:t>
            </a:r>
            <a:r>
              <a:rPr lang="sk-SK" sz="1800" b="1" dirty="0" smtClean="0">
                <a:ea typeface="Verdana" panose="020B0604030504040204" pitchFamily="34" charset="0"/>
                <a:cs typeface="Arial" pitchFamily="34" charset="0"/>
              </a:rPr>
              <a:t>4Q/2020</a:t>
            </a: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Zásobník projektov:</a:t>
            </a:r>
            <a:r>
              <a:rPr lang="sk-SK" sz="1800" dirty="0" smtClean="0"/>
              <a:t>      pozitívne vyhodnotené projekty, neschválené z dôvodu chýbajúcej alokácie, budú môcť byť schválené po uvoľnení finančných prostriedkov a po schválení navýšenia alokácie na výzvu </a:t>
            </a: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Oprávnené aktivity: </a:t>
            </a:r>
          </a:p>
          <a:p>
            <a:pPr marL="0" indent="0">
              <a:buNone/>
            </a:pPr>
            <a:r>
              <a:rPr lang="sk-SK" sz="1800" dirty="0"/>
              <a:t>- rekonštrukcia základných škôl s dvojzmennou prevádzkou, resp. prevádzkou,</a:t>
            </a:r>
          </a:p>
          <a:p>
            <a:pPr marL="0" indent="0">
              <a:buNone/>
            </a:pPr>
            <a:r>
              <a:rPr lang="sk-SK" sz="1800" dirty="0"/>
              <a:t>kde dvojzmennosť hrozí v najbližších 3 rokov</a:t>
            </a:r>
          </a:p>
          <a:p>
            <a:pPr marL="0" indent="0">
              <a:buNone/>
            </a:pPr>
            <a:r>
              <a:rPr lang="sk-SK" sz="1800" dirty="0"/>
              <a:t>- rekonštrukcia základných škôl, ktoré navýšením svojich kapacít zabezpečia zrušenie</a:t>
            </a:r>
          </a:p>
          <a:p>
            <a:pPr marL="0" indent="0">
              <a:buNone/>
            </a:pPr>
            <a:r>
              <a:rPr lang="sk-SK" sz="1800" dirty="0"/>
              <a:t>dvojzmennej prevádzky alebo riziko dvojzmennej prevádzky inej školy</a:t>
            </a:r>
          </a:p>
          <a:p>
            <a:pPr marL="0" indent="0">
              <a:buNone/>
            </a:pPr>
            <a:r>
              <a:rPr lang="sk-SK" sz="1800" dirty="0"/>
              <a:t>- zabezpečenie vybavenia základnej školy, zriadenia špeciálnych učební, jedálni a telocviční</a:t>
            </a:r>
          </a:p>
          <a:p>
            <a:pPr marL="0" indent="0">
              <a:buNone/>
            </a:pPr>
            <a:r>
              <a:rPr lang="sk-SK" sz="1800" dirty="0"/>
              <a:t>- podpora financovania asistentov učiteľov</a:t>
            </a:r>
          </a:p>
          <a:p>
            <a:pPr marL="0" indent="0">
              <a:buNone/>
            </a:pPr>
            <a:r>
              <a:rPr lang="sk-SK" sz="1800" dirty="0"/>
              <a:t>- financovanie stavebnej dokumentácie, stavebného dozoru, riadenia projektu.</a:t>
            </a:r>
            <a:endParaRPr lang="sk-SK" sz="1800" dirty="0" smtClean="0"/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700" b="1" dirty="0" smtClean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02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r>
              <a:rPr lang="sk-SK" sz="4000" dirty="0" smtClean="0"/>
              <a:t>Ďakujem za pozornosť</a:t>
            </a:r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05476487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3250</TotalTime>
  <Words>115</Words>
  <Application>Microsoft Office PowerPoint</Application>
  <PresentationFormat>Prezentácia na obrazovke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Arial</vt:lpstr>
      <vt:lpstr>Calibri</vt:lpstr>
      <vt:lpstr>Verdana</vt:lpstr>
      <vt:lpstr>WenQuanYi Zen Hei</vt:lpstr>
      <vt:lpstr>Motív Office</vt:lpstr>
      <vt:lpstr>OPERAČNÝ PROGRAM  ĽUDSKÉ ZDROJE</vt:lpstr>
      <vt:lpstr>  </vt:lpstr>
      <vt:lpstr>Prezentácia programu PowerPoint</vt:lpstr>
      <vt:lpstr>Investície nemôžu za žiadnych okolností spôsobiť segregáciu rómskych žiakov a mali by prispieť k ich desegregácii aplikovaním nasledovných princípov:</vt:lpstr>
      <vt:lpstr>Uvedené investície nemôžu za žiadnych okolností spôsobiť segregáciu rómskych žiakov a mali by prispieť k ich desegregácii aplikovaním nasledovných princípov:</vt:lpstr>
      <vt:lpstr>  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Matej Mikuška</cp:lastModifiedBy>
  <cp:revision>214</cp:revision>
  <dcterms:created xsi:type="dcterms:W3CDTF">2015-06-03T20:40:01Z</dcterms:created>
  <dcterms:modified xsi:type="dcterms:W3CDTF">2020-02-09T22:33:03Z</dcterms:modified>
</cp:coreProperties>
</file>